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792" r:id="rId2"/>
  </p:sldMasterIdLst>
  <p:notesMasterIdLst>
    <p:notesMasterId r:id="rId28"/>
  </p:notesMasterIdLst>
  <p:handoutMasterIdLst>
    <p:handoutMasterId r:id="rId29"/>
  </p:handoutMasterIdLst>
  <p:sldIdLst>
    <p:sldId id="875" r:id="rId3"/>
    <p:sldId id="843" r:id="rId4"/>
    <p:sldId id="861" r:id="rId5"/>
    <p:sldId id="862" r:id="rId6"/>
    <p:sldId id="855" r:id="rId7"/>
    <p:sldId id="884" r:id="rId8"/>
    <p:sldId id="874" r:id="rId9"/>
    <p:sldId id="876" r:id="rId10"/>
    <p:sldId id="886" r:id="rId11"/>
    <p:sldId id="863" r:id="rId12"/>
    <p:sldId id="865" r:id="rId13"/>
    <p:sldId id="866" r:id="rId14"/>
    <p:sldId id="887" r:id="rId15"/>
    <p:sldId id="856" r:id="rId16"/>
    <p:sldId id="885" r:id="rId17"/>
    <p:sldId id="869" r:id="rId18"/>
    <p:sldId id="870" r:id="rId19"/>
    <p:sldId id="871" r:id="rId20"/>
    <p:sldId id="879" r:id="rId21"/>
    <p:sldId id="881" r:id="rId22"/>
    <p:sldId id="880" r:id="rId23"/>
    <p:sldId id="878" r:id="rId24"/>
    <p:sldId id="888" r:id="rId25"/>
    <p:sldId id="873" r:id="rId26"/>
    <p:sldId id="858" r:id="rId27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3FC"/>
    <a:srgbClr val="92C8FF"/>
    <a:srgbClr val="387431"/>
    <a:srgbClr val="282728"/>
    <a:srgbClr val="26282E"/>
    <a:srgbClr val="23232A"/>
    <a:srgbClr val="EE9B00"/>
    <a:srgbClr val="000000"/>
    <a:srgbClr val="52789A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32" autoAdjust="0"/>
    <p:restoredTop sz="95742" autoAdjust="0"/>
  </p:normalViewPr>
  <p:slideViewPr>
    <p:cSldViewPr>
      <p:cViewPr varScale="1">
        <p:scale>
          <a:sx n="113" d="100"/>
          <a:sy n="113" d="100"/>
        </p:scale>
        <p:origin x="176" y="8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9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FC7495-27EA-2147-BA0A-803E382CB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60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0807A1-1E8D-E241-B79F-B60A391EC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29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D00BA10-F1C3-814A-ACA2-5D148B6D59A5}" type="slidenum">
              <a:rPr lang="en-US" sz="1200">
                <a:solidFill>
                  <a:srgbClr val="000000"/>
                </a:solidFill>
              </a:rPr>
              <a:pPr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8329FE0-0839-ED44-B748-CCE14EA1B851}" type="slidenum">
              <a:rPr lang="en-US" sz="1200">
                <a:solidFill>
                  <a:srgbClr val="000000"/>
                </a:solidFill>
              </a:rPr>
              <a:pPr algn="r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baseline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440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800" dirty="0"/>
              <a:t>UEQs don’t even ask about the instructor.</a:t>
            </a:r>
          </a:p>
        </p:txBody>
      </p:sp>
    </p:spTree>
    <p:extLst>
      <p:ext uri="{BB962C8B-B14F-4D97-AF65-F5344CB8AC3E}">
        <p14:creationId xmlns:p14="http://schemas.microsoft.com/office/powerpoint/2010/main" val="3821048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16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Since 2016</a:t>
            </a:r>
          </a:p>
        </p:txBody>
      </p:sp>
    </p:spTree>
    <p:extLst>
      <p:ext uri="{BB962C8B-B14F-4D97-AF65-F5344CB8AC3E}">
        <p14:creationId xmlns:p14="http://schemas.microsoft.com/office/powerpoint/2010/main" val="2896673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57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37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45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5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16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22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012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49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559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78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79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30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76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40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36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84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13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057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02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7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9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2CA2E-873B-B549-9AF3-AAF889E46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8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D88CB-2A5F-2545-BED3-91475FE80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8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D1098-1380-7B49-ACD2-AE259399B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51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46E1B-FD12-5F47-93DA-EDDF262589DB}" type="datetime1">
              <a:rPr lang="en-US"/>
              <a:pPr>
                <a:defRPr/>
              </a:pPr>
              <a:t>5/28/21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18BB5-75F6-0141-A462-6C242CF12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5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E8A79-CC63-5A4B-913F-2DDE50B8CC2C}" type="datetime1">
              <a:rPr lang="en-US"/>
              <a:pPr>
                <a:defRPr/>
              </a:pPr>
              <a:t>5/28/21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5EF96-51C1-F249-8C39-E6C7C01D4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83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58F1F-F800-6349-ABE6-D11F80CF62C9}" type="datetime1">
              <a:rPr lang="en-US"/>
              <a:pPr>
                <a:defRPr/>
              </a:pPr>
              <a:t>5/28/21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2FB1D-C2A0-0A4D-A1AE-88B59FD1B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02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AEB6-7F44-1F4C-AFD6-8DED563540A3}" type="datetime1">
              <a:rPr lang="en-US"/>
              <a:pPr>
                <a:defRPr/>
              </a:pPr>
              <a:t>5/28/21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D758C-6EAA-0044-BF55-80094C3D7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12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CAEB9-A959-574D-AD3D-8387F54022B7}" type="datetime1">
              <a:rPr lang="en-US"/>
              <a:pPr>
                <a:defRPr/>
              </a:pPr>
              <a:t>5/28/21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7C53D-14F0-9244-BB5B-CC784EB6E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26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9EF8-32F3-EC45-849A-76653263C15A}" type="datetime1">
              <a:rPr lang="en-US"/>
              <a:pPr>
                <a:defRPr/>
              </a:pPr>
              <a:t>5/28/21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4B448-2D66-BF48-A96A-E5B472871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38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8E743-BF00-604A-8BB7-87FDB6FF6341}" type="datetime1">
              <a:rPr lang="en-US"/>
              <a:pPr>
                <a:defRPr/>
              </a:pPr>
              <a:t>5/28/21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C182-F6FB-B64E-AAED-6CCFDC6BF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96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43F15-F72B-6F4A-B92C-404705B312B4}" type="datetime1">
              <a:rPr lang="en-US"/>
              <a:pPr>
                <a:defRPr/>
              </a:pPr>
              <a:t>5/28/21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5D978-24DF-B34E-BE77-AA3FFF9E4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1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D9086-9CFC-8F43-B77F-1F587E39C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99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DF428-575D-6C42-840B-CE39D11F86FF}" type="datetime1">
              <a:rPr lang="en-US"/>
              <a:pPr>
                <a:defRPr/>
              </a:pPr>
              <a:t>5/28/21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A8498-6C66-404E-8AD1-651296187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79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68B7C-ABA1-644B-81D6-2BB391F04394}" type="datetime1">
              <a:rPr lang="en-US"/>
              <a:pPr>
                <a:defRPr/>
              </a:pPr>
              <a:t>5/28/21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F64FB-E9CC-7A46-92D8-838D7DF50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57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43335-CE63-094A-B0EE-B4896396DD39}" type="datetime1">
              <a:rPr lang="en-US"/>
              <a:pPr>
                <a:defRPr/>
              </a:pPr>
              <a:t>5/28/21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47189-6F3E-964C-AB6C-29334AFEE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5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78FF3-65DF-8D4D-AA17-BC1048E2B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9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B1F4D-C55F-BE4F-86E4-E36FF06E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5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DA050-E1D2-AC4E-8D6E-9578011E6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2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A64B0-8D87-D243-94ED-59F6C73A3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130A9-86DF-4648-96C3-B856D3990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3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6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79E1E-4C8F-FD49-AD9A-7D4262708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7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8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6821E-171C-1140-B71C-00BAE5517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199641-2C9C-7641-84D2-E612A72C9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eaLnBrk="1" hangingPunct="1">
              <a:defRPr/>
            </a:pPr>
            <a:fld id="{F89EFFE9-4FF2-D340-9F0E-61B72D83CD96}" type="datetime1">
              <a:rPr lang="en-US"/>
              <a:pPr defTabSz="457200" eaLnBrk="1" hangingPunct="1">
                <a:defRPr/>
              </a:pPr>
              <a:t>5/28/21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eaLnBrk="1" hangingPunct="1">
              <a:defRPr/>
            </a:pPr>
            <a:fld id="{2E78B252-316D-0148-94BA-83629D066D4C}" type="slidenum">
              <a:rPr lang="en-US"/>
              <a:pPr defTabSz="457200" eaLnBrk="1" hangingPunct="1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E66082-1B32-AF40-A8D1-DD3152292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274" y="819150"/>
            <a:ext cx="6705600" cy="3771900"/>
          </a:xfrm>
          <a:prstGeom prst="rect">
            <a:avLst/>
          </a:prstGeom>
        </p:spPr>
      </p:pic>
      <p:sp>
        <p:nvSpPr>
          <p:cNvPr id="307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" y="57150"/>
            <a:ext cx="5029200" cy="2133600"/>
          </a:xfrm>
          <a:solidFill>
            <a:srgbClr val="E4F3FC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latin typeface="Helvetica" pitchFamily="2" charset="0"/>
              </a:rPr>
              <a:t>Getting Feedback from Students:</a:t>
            </a:r>
            <a:r>
              <a:rPr lang="en-US" sz="2400" dirty="0">
                <a:solidFill>
                  <a:srgbClr val="FF0000"/>
                </a:solidFill>
                <a:latin typeface="Helvetica" pitchFamily="2" charset="0"/>
              </a:rPr>
              <a:t> </a:t>
            </a:r>
            <a:br>
              <a:rPr lang="en-US" sz="2400" dirty="0">
                <a:solidFill>
                  <a:srgbClr val="FF0000"/>
                </a:solidFill>
                <a:latin typeface="Helvetica" pitchFamily="2" charset="0"/>
              </a:rPr>
            </a:br>
            <a:r>
              <a:rPr lang="en-US" sz="2400" dirty="0">
                <a:solidFill>
                  <a:srgbClr val="FF0000"/>
                </a:solidFill>
                <a:latin typeface="Helvetica" pitchFamily="2" charset="0"/>
              </a:rPr>
              <a:t>Why UEQs are Not Effective, </a:t>
            </a:r>
            <a:br>
              <a:rPr lang="en-US" sz="2400" dirty="0">
                <a:solidFill>
                  <a:srgbClr val="FF0000"/>
                </a:solidFill>
                <a:latin typeface="Helvetica" pitchFamily="2" charset="0"/>
              </a:rPr>
            </a:br>
            <a:r>
              <a:rPr lang="en-US" sz="2400" dirty="0">
                <a:solidFill>
                  <a:srgbClr val="FF0000"/>
                </a:solidFill>
                <a:latin typeface="Helvetica" pitchFamily="2" charset="0"/>
              </a:rPr>
              <a:t>Why I Do My Own, and </a:t>
            </a:r>
            <a:br>
              <a:rPr lang="en-US" sz="2400" dirty="0">
                <a:solidFill>
                  <a:srgbClr val="FF0000"/>
                </a:solidFill>
                <a:latin typeface="Helvetica" pitchFamily="2" charset="0"/>
              </a:rPr>
            </a:br>
            <a:r>
              <a:rPr lang="en-US" sz="2400" dirty="0">
                <a:solidFill>
                  <a:srgbClr val="FF0000"/>
                </a:solidFill>
                <a:latin typeface="Helvetica" pitchFamily="2" charset="0"/>
              </a:rPr>
              <a:t>What I’ve Learned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" y="3486150"/>
            <a:ext cx="5029200" cy="1600200"/>
          </a:xfrm>
          <a:solidFill>
            <a:srgbClr val="E4F3FC"/>
          </a:solidFill>
          <a:ln w="38100">
            <a:solidFill>
              <a:srgbClr val="FF0000"/>
            </a:solidFill>
          </a:ln>
          <a:effectLst/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en-US" sz="600" dirty="0">
              <a:solidFill>
                <a:srgbClr val="FF0000"/>
              </a:solidFill>
              <a:effectLst/>
              <a:latin typeface="Helvetica" charset="0"/>
              <a:ea typeface="ＭＳ Ｐゴシック" charset="0"/>
              <a:cs typeface="Helvetica" charset="0"/>
            </a:endParaRPr>
          </a:p>
          <a:p>
            <a:pPr marL="0" indent="0" algn="ctr"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/>
                <a:latin typeface="Helvetica" charset="0"/>
                <a:ea typeface="ＭＳ Ｐゴシック" charset="0"/>
                <a:cs typeface="Helvetica" charset="0"/>
              </a:rPr>
              <a:t>Prof. David M. Schultz</a:t>
            </a:r>
          </a:p>
          <a:p>
            <a:pPr marL="0" indent="0" algn="ctr">
              <a:buFontTx/>
              <a:buNone/>
              <a:defRPr/>
            </a:pPr>
            <a:r>
              <a:rPr lang="en-US" sz="1600" i="1" dirty="0">
                <a:solidFill>
                  <a:srgbClr val="FF0000"/>
                </a:solidFill>
                <a:effectLst/>
                <a:latin typeface="Helvetica" charset="0"/>
                <a:ea typeface="ＭＳ Ｐゴシック" charset="0"/>
                <a:cs typeface="Helvetica" charset="0"/>
              </a:rPr>
              <a:t>Dept of Earth and Environmental Sciences</a:t>
            </a:r>
          </a:p>
          <a:p>
            <a:pPr marL="0" indent="0" algn="ctr">
              <a:buFontTx/>
              <a:buNone/>
              <a:defRPr/>
            </a:pPr>
            <a:r>
              <a:rPr lang="en-US" sz="1600" dirty="0" err="1">
                <a:solidFill>
                  <a:srgbClr val="FF0000"/>
                </a:solidFill>
                <a:effectLst/>
                <a:latin typeface="Helvetica" charset="0"/>
                <a:ea typeface="ＭＳ Ｐゴシック" charset="0"/>
                <a:cs typeface="Helvetica" charset="0"/>
              </a:rPr>
              <a:t>David.Schultz@manchester.ac.uk</a:t>
            </a:r>
            <a:endParaRPr lang="en-US" sz="1600" dirty="0">
              <a:solidFill>
                <a:srgbClr val="FF0000"/>
              </a:solidFill>
              <a:effectLst/>
              <a:latin typeface="Helvetica" charset="0"/>
              <a:ea typeface="ＭＳ Ｐゴシック" charset="0"/>
              <a:cs typeface="Helvetica" charset="0"/>
            </a:endParaRPr>
          </a:p>
          <a:p>
            <a:pPr marL="0" indent="0" algn="ctr">
              <a:buFontTx/>
              <a:buNone/>
              <a:defRPr/>
            </a:pPr>
            <a:r>
              <a:rPr lang="en-US" sz="1600" dirty="0">
                <a:solidFill>
                  <a:srgbClr val="FF0000"/>
                </a:solidFill>
                <a:effectLst/>
                <a:latin typeface="Helvetica" charset="0"/>
                <a:ea typeface="ＭＳ Ｐゴシック" charset="0"/>
                <a:cs typeface="Helvetica" charset="0"/>
              </a:rPr>
              <a:t>@</a:t>
            </a:r>
            <a:r>
              <a:rPr lang="en-US" sz="1600" dirty="0" err="1">
                <a:solidFill>
                  <a:srgbClr val="FF0000"/>
                </a:solidFill>
                <a:effectLst/>
                <a:latin typeface="Helvetica" charset="0"/>
                <a:ea typeface="ＭＳ Ｐゴシック" charset="0"/>
                <a:cs typeface="Helvetica" charset="0"/>
              </a:rPr>
              <a:t>EloquentScience</a:t>
            </a:r>
            <a:endParaRPr lang="en-US" sz="1600" dirty="0">
              <a:solidFill>
                <a:srgbClr val="FF0000"/>
              </a:solidFill>
              <a:effectLst/>
              <a:latin typeface="Helvetica" charset="0"/>
              <a:ea typeface="ＭＳ Ｐゴシック" charset="0"/>
              <a:cs typeface="Helvetica" charset="0"/>
            </a:endParaRPr>
          </a:p>
          <a:p>
            <a:pPr marL="0" indent="0" algn="ctr">
              <a:buFontTx/>
              <a:buNone/>
              <a:defRPr/>
            </a:pPr>
            <a:endParaRPr lang="en-US" sz="1200" b="1" dirty="0">
              <a:solidFill>
                <a:srgbClr val="FF0000"/>
              </a:solidFill>
              <a:effectLst/>
              <a:latin typeface="Helvetica" charset="0"/>
              <a:ea typeface="ＭＳ Ｐゴシック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99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28094-6349-0B47-99EF-7DF8398A4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138" y="1123950"/>
            <a:ext cx="9144000" cy="2965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0862F2-411F-A541-BB87-EC5319C7AB4C}"/>
              </a:ext>
            </a:extLst>
          </p:cNvPr>
          <p:cNvSpPr txBox="1"/>
          <p:nvPr/>
        </p:nvSpPr>
        <p:spPr>
          <a:xfrm>
            <a:off x="228600" y="285750"/>
            <a:ext cx="8458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hangingPunct="1"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UEQs don’t ask any questions directly about me.</a:t>
            </a:r>
          </a:p>
        </p:txBody>
      </p:sp>
    </p:spTree>
    <p:extLst>
      <p:ext uri="{BB962C8B-B14F-4D97-AF65-F5344CB8AC3E}">
        <p14:creationId xmlns:p14="http://schemas.microsoft.com/office/powerpoint/2010/main" val="3328316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9A170A-0108-0645-91DB-CA770DA20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9150"/>
            <a:ext cx="9144000" cy="50815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5CF3C9-5354-7740-951C-0A6A9FD7CE3E}"/>
              </a:ext>
            </a:extLst>
          </p:cNvPr>
          <p:cNvSpPr txBox="1"/>
          <p:nvPr/>
        </p:nvSpPr>
        <p:spPr>
          <a:xfrm>
            <a:off x="228600" y="160540"/>
            <a:ext cx="876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hangingPunct="1"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UEQs don’t help students reflect on their learning. (1)</a:t>
            </a:r>
          </a:p>
        </p:txBody>
      </p:sp>
    </p:spTree>
    <p:extLst>
      <p:ext uri="{BB962C8B-B14F-4D97-AF65-F5344CB8AC3E}">
        <p14:creationId xmlns:p14="http://schemas.microsoft.com/office/powerpoint/2010/main" val="1731882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631475-D968-2A46-9728-46FFE8AEB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5007"/>
            <a:ext cx="9144000" cy="2812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143835-5308-1749-B962-129BCB2576FE}"/>
              </a:ext>
            </a:extLst>
          </p:cNvPr>
          <p:cNvSpPr txBox="1"/>
          <p:nvPr/>
        </p:nvSpPr>
        <p:spPr>
          <a:xfrm>
            <a:off x="228600" y="285750"/>
            <a:ext cx="883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hangingPunct="1"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UEQs don’t help students reflect on their learning. (2)</a:t>
            </a:r>
          </a:p>
        </p:txBody>
      </p:sp>
    </p:spTree>
    <p:extLst>
      <p:ext uri="{BB962C8B-B14F-4D97-AF65-F5344CB8AC3E}">
        <p14:creationId xmlns:p14="http://schemas.microsoft.com/office/powerpoint/2010/main" val="2622170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143835-5308-1749-B962-129BCB2576FE}"/>
              </a:ext>
            </a:extLst>
          </p:cNvPr>
          <p:cNvSpPr txBox="1"/>
          <p:nvPr/>
        </p:nvSpPr>
        <p:spPr>
          <a:xfrm>
            <a:off x="228600" y="285750"/>
            <a:ext cx="8458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hangingPunct="1"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UEQs don’t help students reflect on their learning.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E87022-24C0-AB4A-AFAC-EC2551253FA6}"/>
              </a:ext>
            </a:extLst>
          </p:cNvPr>
          <p:cNvGrpSpPr/>
          <p:nvPr/>
        </p:nvGrpSpPr>
        <p:grpSpPr>
          <a:xfrm>
            <a:off x="0" y="1013278"/>
            <a:ext cx="9156800" cy="3692072"/>
            <a:chOff x="0" y="1013278"/>
            <a:chExt cx="9156800" cy="36920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B631475-D968-2A46-9728-46FFE8AEB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13278"/>
              <a:ext cx="9144000" cy="281214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1BA1F0-FD3D-8C4B-878A-8E23DB33E929}"/>
                </a:ext>
              </a:extLst>
            </p:cNvPr>
            <p:cNvSpPr txBox="1"/>
            <p:nvPr/>
          </p:nvSpPr>
          <p:spPr>
            <a:xfrm>
              <a:off x="2667000" y="142875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40FBFC-04F1-EF44-A7BF-CEFF8D40231B}"/>
                </a:ext>
              </a:extLst>
            </p:cNvPr>
            <p:cNvSpPr txBox="1"/>
            <p:nvPr/>
          </p:nvSpPr>
          <p:spPr>
            <a:xfrm>
              <a:off x="8540465" y="1105585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25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5F3225-C64B-C942-B1D2-F7FF49CCC6C1}"/>
                </a:ext>
              </a:extLst>
            </p:cNvPr>
            <p:cNvSpPr txBox="1"/>
            <p:nvPr/>
          </p:nvSpPr>
          <p:spPr>
            <a:xfrm>
              <a:off x="5838840" y="142875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43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61E61C-B294-024D-9539-24DA38DC2954}"/>
                </a:ext>
              </a:extLst>
            </p:cNvPr>
            <p:cNvSpPr txBox="1"/>
            <p:nvPr/>
          </p:nvSpPr>
          <p:spPr>
            <a:xfrm>
              <a:off x="2432000" y="2114429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39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491889-CC15-284C-8E01-6531CEB1029C}"/>
                </a:ext>
              </a:extLst>
            </p:cNvPr>
            <p:cNvSpPr txBox="1"/>
            <p:nvPr/>
          </p:nvSpPr>
          <p:spPr>
            <a:xfrm>
              <a:off x="4953000" y="256859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0CFC76-1B22-4746-9194-F3AAC115C32B}"/>
                </a:ext>
              </a:extLst>
            </p:cNvPr>
            <p:cNvSpPr txBox="1"/>
            <p:nvPr/>
          </p:nvSpPr>
          <p:spPr>
            <a:xfrm>
              <a:off x="3124200" y="236305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25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5FF777-F646-414C-94CD-F3E5253F523C}"/>
                </a:ext>
              </a:extLst>
            </p:cNvPr>
            <p:cNvSpPr txBox="1"/>
            <p:nvPr/>
          </p:nvSpPr>
          <p:spPr>
            <a:xfrm>
              <a:off x="3429000" y="2890687"/>
              <a:ext cx="4558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11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E64D17-8F0C-5A4D-821E-687EC3463790}"/>
                </a:ext>
              </a:extLst>
            </p:cNvPr>
            <p:cNvSpPr txBox="1"/>
            <p:nvPr/>
          </p:nvSpPr>
          <p:spPr>
            <a:xfrm>
              <a:off x="6329861" y="311373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421F3E1-CFEA-2244-80DE-07E70247D823}"/>
                </a:ext>
              </a:extLst>
            </p:cNvPr>
            <p:cNvSpPr/>
            <p:nvPr/>
          </p:nvSpPr>
          <p:spPr>
            <a:xfrm>
              <a:off x="0" y="3714750"/>
              <a:ext cx="91568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60CC2D-CB9E-4145-91DC-F74A2EEF31BA}"/>
                </a:ext>
              </a:extLst>
            </p:cNvPr>
            <p:cNvSpPr txBox="1"/>
            <p:nvPr/>
          </p:nvSpPr>
          <p:spPr>
            <a:xfrm>
              <a:off x="457200" y="4239698"/>
              <a:ext cx="20489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no practice tests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6C5A9F-DBA7-1A44-B9A1-000552788714}"/>
                </a:ext>
              </a:extLst>
            </p:cNvPr>
            <p:cNvSpPr txBox="1"/>
            <p:nvPr/>
          </p:nvSpPr>
          <p:spPr>
            <a:xfrm>
              <a:off x="463443" y="3952514"/>
              <a:ext cx="26607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small mistakes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789AD9-0886-C343-A97C-525CFC004FB7}"/>
                </a:ext>
              </a:extLst>
            </p:cNvPr>
            <p:cNvSpPr txBox="1"/>
            <p:nvPr/>
          </p:nvSpPr>
          <p:spPr>
            <a:xfrm>
              <a:off x="457200" y="3665220"/>
              <a:ext cx="35766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overwhelmed by new material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B0C07D-6C6C-BC44-875B-5A0C8F65C49B}"/>
                </a:ext>
              </a:extLst>
            </p:cNvPr>
            <p:cNvSpPr txBox="1"/>
            <p:nvPr/>
          </p:nvSpPr>
          <p:spPr>
            <a:xfrm>
              <a:off x="4600328" y="3665220"/>
              <a:ext cx="352532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unfair marking		none</a:t>
              </a:r>
            </a:p>
            <a:p>
              <a:r>
                <a:rPr lang="en-US" sz="2000" dirty="0">
                  <a:solidFill>
                    <a:srgbClr val="FF0000"/>
                  </a:solidFill>
                </a:rPr>
                <a:t>sick</a:t>
              </a:r>
            </a:p>
            <a:p>
              <a:r>
                <a:rPr lang="en-US" sz="2000" dirty="0">
                  <a:solidFill>
                    <a:srgbClr val="FF0000"/>
                  </a:solidFill>
                </a:rPr>
                <a:t>higher-level thinking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5D3BBF2-864E-C649-B963-D504C02E2680}"/>
              </a:ext>
            </a:extLst>
          </p:cNvPr>
          <p:cNvSpPr txBox="1"/>
          <p:nvPr/>
        </p:nvSpPr>
        <p:spPr>
          <a:xfrm>
            <a:off x="5181600" y="4793218"/>
            <a:ext cx="401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EART10111 Planet Earth, 2016–2017</a:t>
            </a:r>
          </a:p>
        </p:txBody>
      </p:sp>
    </p:spTree>
    <p:extLst>
      <p:ext uri="{BB962C8B-B14F-4D97-AF65-F5344CB8AC3E}">
        <p14:creationId xmlns:p14="http://schemas.microsoft.com/office/powerpoint/2010/main" val="230102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ot 7.pdf">
            <a:extLst>
              <a:ext uri="{FF2B5EF4-FFF2-40B4-BE49-F238E27FC236}">
                <a16:creationId xmlns:a16="http://schemas.microsoft.com/office/drawing/2014/main" id="{0583F9F6-E153-334F-9AF3-D7E9BAEF4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2698" y="-1543050"/>
            <a:ext cx="6448063" cy="8344553"/>
          </a:xfrm>
          <a:prstGeom prst="rect">
            <a:avLst/>
          </a:prstGeom>
        </p:spPr>
      </p:pic>
      <p:pic>
        <p:nvPicPr>
          <p:cNvPr id="4" name="Picture 3" descr="Plot 8.jpg">
            <a:extLst>
              <a:ext uri="{FF2B5EF4-FFF2-40B4-BE49-F238E27FC236}">
                <a16:creationId xmlns:a16="http://schemas.microsoft.com/office/drawing/2014/main" id="{6358E0DC-AB34-B544-8D7B-7323F0668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59" y="38427"/>
            <a:ext cx="4603341" cy="518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C00A2D-FEDF-164C-A5F1-811E0E144768}"/>
              </a:ext>
            </a:extLst>
          </p:cNvPr>
          <p:cNvSpPr txBox="1"/>
          <p:nvPr/>
        </p:nvSpPr>
        <p:spPr>
          <a:xfrm>
            <a:off x="2895600" y="2190750"/>
            <a:ext cx="3810000" cy="95410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defTabSz="457200" eaLnBrk="1" hangingPunct="1"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My questions help me </a:t>
            </a:r>
          </a:p>
          <a:p>
            <a:pPr defTabSz="457200" eaLnBrk="1" hangingPunct="1"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reflect on my teaching.</a:t>
            </a:r>
          </a:p>
        </p:txBody>
      </p:sp>
    </p:spTree>
    <p:extLst>
      <p:ext uri="{BB962C8B-B14F-4D97-AF65-F5344CB8AC3E}">
        <p14:creationId xmlns:p14="http://schemas.microsoft.com/office/powerpoint/2010/main" val="265939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ot 7.pdf">
            <a:extLst>
              <a:ext uri="{FF2B5EF4-FFF2-40B4-BE49-F238E27FC236}">
                <a16:creationId xmlns:a16="http://schemas.microsoft.com/office/drawing/2014/main" id="{0583F9F6-E153-334F-9AF3-D7E9BAEF4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2698" y="-1543050"/>
            <a:ext cx="6448063" cy="8344553"/>
          </a:xfrm>
          <a:prstGeom prst="rect">
            <a:avLst/>
          </a:prstGeom>
        </p:spPr>
      </p:pic>
      <p:pic>
        <p:nvPicPr>
          <p:cNvPr id="4" name="Picture 3" descr="Plot 8.jpg">
            <a:extLst>
              <a:ext uri="{FF2B5EF4-FFF2-40B4-BE49-F238E27FC236}">
                <a16:creationId xmlns:a16="http://schemas.microsoft.com/office/drawing/2014/main" id="{6358E0DC-AB34-B544-8D7B-7323F0668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59" y="38427"/>
            <a:ext cx="4603341" cy="5181600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57BEC7FE-62EA-154F-A315-6B3503E5457F}"/>
              </a:ext>
            </a:extLst>
          </p:cNvPr>
          <p:cNvSpPr/>
          <p:nvPr/>
        </p:nvSpPr>
        <p:spPr>
          <a:xfrm rot="1055451">
            <a:off x="1981200" y="1047750"/>
            <a:ext cx="762000" cy="2133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9655D248-251E-7047-B000-47B681BAEFC2}"/>
              </a:ext>
            </a:extLst>
          </p:cNvPr>
          <p:cNvSpPr/>
          <p:nvPr/>
        </p:nvSpPr>
        <p:spPr>
          <a:xfrm rot="1055451">
            <a:off x="6933989" y="1113011"/>
            <a:ext cx="762000" cy="2133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ghtning Bolt 6">
            <a:extLst>
              <a:ext uri="{FF2B5EF4-FFF2-40B4-BE49-F238E27FC236}">
                <a16:creationId xmlns:a16="http://schemas.microsoft.com/office/drawing/2014/main" id="{4D8B1490-75DC-2543-B800-132EEE4F6A67}"/>
              </a:ext>
            </a:extLst>
          </p:cNvPr>
          <p:cNvSpPr/>
          <p:nvPr/>
        </p:nvSpPr>
        <p:spPr>
          <a:xfrm>
            <a:off x="1828800" y="3562350"/>
            <a:ext cx="1066800" cy="609600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ghtning Bolt 7">
            <a:extLst>
              <a:ext uri="{FF2B5EF4-FFF2-40B4-BE49-F238E27FC236}">
                <a16:creationId xmlns:a16="http://schemas.microsoft.com/office/drawing/2014/main" id="{D0F9B165-40B1-E64C-9222-D1106A35E47A}"/>
              </a:ext>
            </a:extLst>
          </p:cNvPr>
          <p:cNvSpPr/>
          <p:nvPr/>
        </p:nvSpPr>
        <p:spPr>
          <a:xfrm>
            <a:off x="6553200" y="3656349"/>
            <a:ext cx="1066800" cy="609600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13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3-02 at 10.11.45 AM.png">
            <a:extLst>
              <a:ext uri="{FF2B5EF4-FFF2-40B4-BE49-F238E27FC236}">
                <a16:creationId xmlns:a16="http://schemas.microsoft.com/office/drawing/2014/main" id="{4C96B8B7-5DB9-F04A-93EA-BC6BA56EC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685"/>
            <a:ext cx="9144000" cy="1949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73CC8E-2C6F-7748-93B9-ED74A1812150}"/>
              </a:ext>
            </a:extLst>
          </p:cNvPr>
          <p:cNvSpPr txBox="1"/>
          <p:nvPr/>
        </p:nvSpPr>
        <p:spPr>
          <a:xfrm>
            <a:off x="5129240" y="4774168"/>
            <a:ext cx="401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EART10111 Planet Earth, 2016–2017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95B49B-DEC5-BB4B-8CC3-E080ABD96F1B}"/>
              </a:ext>
            </a:extLst>
          </p:cNvPr>
          <p:cNvSpPr txBox="1"/>
          <p:nvPr/>
        </p:nvSpPr>
        <p:spPr>
          <a:xfrm>
            <a:off x="228600" y="285750"/>
            <a:ext cx="8763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hangingPunct="1"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Why didn’t anyone attend my pre-test help sessions?  </a:t>
            </a:r>
            <a:r>
              <a:rPr lang="en-US" sz="44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😭</a:t>
            </a:r>
            <a:endParaRPr lang="en-US" sz="28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35579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3-02 at 10.11.45 AM.png">
            <a:extLst>
              <a:ext uri="{FF2B5EF4-FFF2-40B4-BE49-F238E27FC236}">
                <a16:creationId xmlns:a16="http://schemas.microsoft.com/office/drawing/2014/main" id="{4C96B8B7-5DB9-F04A-93EA-BC6BA56EC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685"/>
            <a:ext cx="9144000" cy="1949466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18E9F32-9BCF-8440-8CB1-26E74DBA7590}"/>
              </a:ext>
            </a:extLst>
          </p:cNvPr>
          <p:cNvSpPr/>
          <p:nvPr/>
        </p:nvSpPr>
        <p:spPr>
          <a:xfrm>
            <a:off x="0" y="2419350"/>
            <a:ext cx="6705600" cy="457200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73B37D-FFE5-1F49-9A92-63F56B3B9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333" y="2952750"/>
            <a:ext cx="3894667" cy="2190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1B1102-6B91-634E-B241-A901304D961E}"/>
              </a:ext>
            </a:extLst>
          </p:cNvPr>
          <p:cNvSpPr txBox="1"/>
          <p:nvPr/>
        </p:nvSpPr>
        <p:spPr>
          <a:xfrm>
            <a:off x="7696200" y="4681835"/>
            <a:ext cx="54534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***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BACDF6-608E-4C41-845D-BEB2A44C9508}"/>
              </a:ext>
            </a:extLst>
          </p:cNvPr>
          <p:cNvSpPr txBox="1"/>
          <p:nvPr/>
        </p:nvSpPr>
        <p:spPr>
          <a:xfrm>
            <a:off x="228600" y="285750"/>
            <a:ext cx="8763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hangingPunct="1"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Why didn’t anyone attend my pre-test help sessions?  </a:t>
            </a:r>
            <a:r>
              <a:rPr lang="en-US" sz="44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😭</a:t>
            </a:r>
            <a:endParaRPr lang="en-US" sz="28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32548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3E5BDD6-A9FB-9D41-869A-5AD86ADB5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15879">
            <a:off x="-145692" y="-164743"/>
            <a:ext cx="3587237" cy="35872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93D1DC-8FAB-3048-A47F-8AA9611EA989}"/>
              </a:ext>
            </a:extLst>
          </p:cNvPr>
          <p:cNvSpPr txBox="1"/>
          <p:nvPr/>
        </p:nvSpPr>
        <p:spPr>
          <a:xfrm>
            <a:off x="2971800" y="971550"/>
            <a:ext cx="5731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hangingPunct="1"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Focus group gets insight into why.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969CC3-34FB-4948-BAC5-63E42674C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952750"/>
            <a:ext cx="8590287" cy="164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40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07C4CB-E6F6-0843-A471-C4D71328F96F}"/>
              </a:ext>
            </a:extLst>
          </p:cNvPr>
          <p:cNvSpPr txBox="1"/>
          <p:nvPr/>
        </p:nvSpPr>
        <p:spPr>
          <a:xfrm>
            <a:off x="0" y="133350"/>
            <a:ext cx="9141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latin typeface="Top Secret" panose="02000500000000000000" pitchFamily="2" charset="77"/>
              </a:rPr>
              <a:t>Lockdown 2020/2021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3A51A2-01E4-184E-B1F6-AACCD44C4BAF}"/>
              </a:ext>
            </a:extLst>
          </p:cNvPr>
          <p:cNvSpPr/>
          <p:nvPr/>
        </p:nvSpPr>
        <p:spPr>
          <a:xfrm>
            <a:off x="461554" y="1627116"/>
            <a:ext cx="470192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Qualtrics</a:t>
            </a:r>
          </a:p>
          <a:p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Easy to write and administer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F845D3-26B5-3642-9DE1-F961DBA2143F}"/>
              </a:ext>
            </a:extLst>
          </p:cNvPr>
          <p:cNvSpPr txBox="1"/>
          <p:nvPr/>
        </p:nvSpPr>
        <p:spPr>
          <a:xfrm>
            <a:off x="476794" y="3647259"/>
            <a:ext cx="86062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hangingPunct="1"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Despite survey in lecture, I lost response rate.</a:t>
            </a:r>
          </a:p>
        </p:txBody>
      </p:sp>
    </p:spTree>
    <p:extLst>
      <p:ext uri="{BB962C8B-B14F-4D97-AF65-F5344CB8AC3E}">
        <p14:creationId xmlns:p14="http://schemas.microsoft.com/office/powerpoint/2010/main" val="299241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09550"/>
            <a:ext cx="8686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hangingPunct="1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Many current UEQ questions are unsuitable for me to improve my teaching. (1)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B9F350-B5ED-2744-BC8B-4248F1BB12DB}"/>
              </a:ext>
            </a:extLst>
          </p:cNvPr>
          <p:cNvSpPr txBox="1"/>
          <p:nvPr/>
        </p:nvSpPr>
        <p:spPr>
          <a:xfrm>
            <a:off x="533400" y="1809750"/>
            <a:ext cx="7730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“The feedback that I received on my work was helpful.” 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8C387F19-1EFD-1C42-88DE-2CF7C232DF9D}"/>
              </a:ext>
            </a:extLst>
          </p:cNvPr>
          <p:cNvSpPr/>
          <p:nvPr/>
        </p:nvSpPr>
        <p:spPr>
          <a:xfrm>
            <a:off x="5715000" y="2629079"/>
            <a:ext cx="304800" cy="7620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7CC4B681-B634-AB4A-AB77-FBBE7345EA96}"/>
              </a:ext>
            </a:extLst>
          </p:cNvPr>
          <p:cNvSpPr/>
          <p:nvPr/>
        </p:nvSpPr>
        <p:spPr>
          <a:xfrm>
            <a:off x="7239000" y="2629078"/>
            <a:ext cx="304800" cy="136564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85EC9C-B5FA-AC4D-BB45-DA5DFDD7A72F}"/>
              </a:ext>
            </a:extLst>
          </p:cNvPr>
          <p:cNvSpPr txBox="1"/>
          <p:nvPr/>
        </p:nvSpPr>
        <p:spPr>
          <a:xfrm>
            <a:off x="6459914" y="4090545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 what way?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788259-7BB7-1C45-932F-8F12F68DC7FE}"/>
              </a:ext>
            </a:extLst>
          </p:cNvPr>
          <p:cNvSpPr txBox="1"/>
          <p:nvPr/>
        </p:nvSpPr>
        <p:spPr>
          <a:xfrm>
            <a:off x="4961543" y="3484280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Which one?</a:t>
            </a:r>
          </a:p>
        </p:txBody>
      </p:sp>
    </p:spTree>
    <p:extLst>
      <p:ext uri="{BB962C8B-B14F-4D97-AF65-F5344CB8AC3E}">
        <p14:creationId xmlns:p14="http://schemas.microsoft.com/office/powerpoint/2010/main" val="2585478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Bracket 9">
            <a:extLst>
              <a:ext uri="{FF2B5EF4-FFF2-40B4-BE49-F238E27FC236}">
                <a16:creationId xmlns:a16="http://schemas.microsoft.com/office/drawing/2014/main" id="{1ACA8600-4E2E-9041-95FC-07A6DBB0229B}"/>
              </a:ext>
            </a:extLst>
          </p:cNvPr>
          <p:cNvSpPr/>
          <p:nvPr/>
        </p:nvSpPr>
        <p:spPr>
          <a:xfrm>
            <a:off x="7174635" y="1537632"/>
            <a:ext cx="228600" cy="1066800"/>
          </a:xfrm>
          <a:prstGeom prst="rightBracke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B30DD4-0000-6A4C-B40E-33E683484E69}"/>
              </a:ext>
            </a:extLst>
          </p:cNvPr>
          <p:cNvSpPr txBox="1"/>
          <p:nvPr/>
        </p:nvSpPr>
        <p:spPr>
          <a:xfrm>
            <a:off x="7403235" y="1809422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51%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0DEAF7-6C06-A04C-BE7D-301F97F1D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6771"/>
            <a:ext cx="9144000" cy="40847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570644-511F-224C-A350-AB7B5E767731}"/>
              </a:ext>
            </a:extLst>
          </p:cNvPr>
          <p:cNvSpPr txBox="1"/>
          <p:nvPr/>
        </p:nvSpPr>
        <p:spPr>
          <a:xfrm>
            <a:off x="6477000" y="394335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31 responses of 107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465A4B-860B-E34E-ABCB-C5249C30D5F9}"/>
              </a:ext>
            </a:extLst>
          </p:cNvPr>
          <p:cNvSpPr txBox="1"/>
          <p:nvPr/>
        </p:nvSpPr>
        <p:spPr>
          <a:xfrm>
            <a:off x="4677103" y="4774168"/>
            <a:ext cx="4557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EART11100 A Dynamic Planet, 2020–2021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9A12E0-64E1-004B-B2AD-506BD827C81C}"/>
              </a:ext>
            </a:extLst>
          </p:cNvPr>
          <p:cNvSpPr txBox="1"/>
          <p:nvPr/>
        </p:nvSpPr>
        <p:spPr>
          <a:xfrm>
            <a:off x="190500" y="88404"/>
            <a:ext cx="876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hangingPunct="1"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How were students managing pandemic studying?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B28E70-B9AE-BB4F-9767-1BC965AD6126}"/>
              </a:ext>
            </a:extLst>
          </p:cNvPr>
          <p:cNvSpPr txBox="1"/>
          <p:nvPr/>
        </p:nvSpPr>
        <p:spPr>
          <a:xfrm>
            <a:off x="685800" y="1701700"/>
            <a:ext cx="5180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6D9619-DA21-CC4A-9DA5-2F787CD541F3}"/>
              </a:ext>
            </a:extLst>
          </p:cNvPr>
          <p:cNvSpPr txBox="1"/>
          <p:nvPr/>
        </p:nvSpPr>
        <p:spPr>
          <a:xfrm>
            <a:off x="557560" y="2147976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800" dirty="0"/>
              <a:t>20%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5FF084-1B87-2A4D-8464-EEE2B1ADA08D}"/>
              </a:ext>
            </a:extLst>
          </p:cNvPr>
          <p:cNvSpPr txBox="1"/>
          <p:nvPr/>
        </p:nvSpPr>
        <p:spPr>
          <a:xfrm>
            <a:off x="533399" y="2604432"/>
            <a:ext cx="6463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800" dirty="0"/>
              <a:t>40%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636710-C855-8D40-B86C-8F4F2A65830E}"/>
              </a:ext>
            </a:extLst>
          </p:cNvPr>
          <p:cNvSpPr txBox="1"/>
          <p:nvPr/>
        </p:nvSpPr>
        <p:spPr>
          <a:xfrm>
            <a:off x="533398" y="3087306"/>
            <a:ext cx="6463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800" dirty="0"/>
              <a:t>60%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EFA516-DE4E-E74A-926D-2B9E2684895A}"/>
              </a:ext>
            </a:extLst>
          </p:cNvPr>
          <p:cNvSpPr txBox="1"/>
          <p:nvPr/>
        </p:nvSpPr>
        <p:spPr>
          <a:xfrm>
            <a:off x="533397" y="3561405"/>
            <a:ext cx="6463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800" dirty="0"/>
              <a:t>80%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61E122-314B-5B4F-AACB-3F0A6DC1FB6D}"/>
              </a:ext>
            </a:extLst>
          </p:cNvPr>
          <p:cNvSpPr txBox="1"/>
          <p:nvPr/>
        </p:nvSpPr>
        <p:spPr>
          <a:xfrm>
            <a:off x="400767" y="4063019"/>
            <a:ext cx="7745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800" dirty="0"/>
              <a:t>100%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7B70CC-ABA7-AB4F-B3B2-FEB565B9C779}"/>
              </a:ext>
            </a:extLst>
          </p:cNvPr>
          <p:cNvSpPr/>
          <p:nvPr/>
        </p:nvSpPr>
        <p:spPr>
          <a:xfrm>
            <a:off x="0" y="4629150"/>
            <a:ext cx="9144000" cy="216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CAD5FF-42AF-9544-96EF-0EAE3E048E00}"/>
              </a:ext>
            </a:extLst>
          </p:cNvPr>
          <p:cNvSpPr txBox="1"/>
          <p:nvPr/>
        </p:nvSpPr>
        <p:spPr>
          <a:xfrm>
            <a:off x="3116094" y="4476750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E8B8F0-876A-AD45-8406-54B5D98C43D1}"/>
              </a:ext>
            </a:extLst>
          </p:cNvPr>
          <p:cNvSpPr txBox="1"/>
          <p:nvPr/>
        </p:nvSpPr>
        <p:spPr>
          <a:xfrm>
            <a:off x="5105400" y="4476750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42231E-6C3A-EA45-9B32-F79619E5F840}"/>
              </a:ext>
            </a:extLst>
          </p:cNvPr>
          <p:cNvSpPr txBox="1"/>
          <p:nvPr/>
        </p:nvSpPr>
        <p:spPr>
          <a:xfrm>
            <a:off x="7159291" y="4476750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83AAB8-8A59-8345-93C8-2582B6EF7645}"/>
              </a:ext>
            </a:extLst>
          </p:cNvPr>
          <p:cNvSpPr txBox="1"/>
          <p:nvPr/>
        </p:nvSpPr>
        <p:spPr>
          <a:xfrm>
            <a:off x="1066800" y="4476750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04230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7570644-511F-224C-A350-AB7B5E767731}"/>
              </a:ext>
            </a:extLst>
          </p:cNvPr>
          <p:cNvSpPr txBox="1"/>
          <p:nvPr/>
        </p:nvSpPr>
        <p:spPr>
          <a:xfrm>
            <a:off x="6477000" y="369982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31 responses of 107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465A4B-860B-E34E-ABCB-C5249C30D5F9}"/>
              </a:ext>
            </a:extLst>
          </p:cNvPr>
          <p:cNvSpPr txBox="1"/>
          <p:nvPr/>
        </p:nvSpPr>
        <p:spPr>
          <a:xfrm>
            <a:off x="4677103" y="4774168"/>
            <a:ext cx="4557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EART11100 A Dynamic Planet, 2020–2021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C1F23B-6DBB-5145-BAC1-5775F5547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505"/>
            <a:ext cx="9144000" cy="5600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47E9D9-9EE1-F54E-88E6-723FD05637A7}"/>
              </a:ext>
            </a:extLst>
          </p:cNvPr>
          <p:cNvSpPr txBox="1"/>
          <p:nvPr/>
        </p:nvSpPr>
        <p:spPr>
          <a:xfrm>
            <a:off x="222091" y="1956556"/>
            <a:ext cx="8699818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There was a lot of reading which was daunting, </a:t>
            </a:r>
            <a:r>
              <a:rPr lang="en-US" sz="1800" dirty="0" err="1"/>
              <a:t>i</a:t>
            </a:r>
            <a:r>
              <a:rPr lang="en-US" sz="1800" dirty="0"/>
              <a:t> only thought it was there to </a:t>
            </a:r>
          </a:p>
          <a:p>
            <a:r>
              <a:rPr lang="en-US" sz="1800" dirty="0"/>
              <a:t>consolidate my knowledge if </a:t>
            </a:r>
            <a:r>
              <a:rPr lang="en-US" sz="1800" dirty="0" err="1"/>
              <a:t>i</a:t>
            </a:r>
            <a:r>
              <a:rPr lang="en-US" sz="1800" dirty="0"/>
              <a:t> needed to, I didn’t consider the possibility of being</a:t>
            </a:r>
          </a:p>
          <a:p>
            <a:r>
              <a:rPr lang="en-US" sz="1800" dirty="0"/>
              <a:t> tested on it. Also, </a:t>
            </a:r>
            <a:r>
              <a:rPr lang="en-US" sz="1800" dirty="0" err="1"/>
              <a:t>i</a:t>
            </a:r>
            <a:r>
              <a:rPr lang="en-US" sz="1800" dirty="0"/>
              <a:t> don’t know how to make notes on readings. </a:t>
            </a:r>
          </a:p>
          <a:p>
            <a:endParaRPr lang="en-US" sz="1800" dirty="0"/>
          </a:p>
          <a:p>
            <a:r>
              <a:rPr lang="en-US" sz="1800" dirty="0"/>
              <a:t>lack the attention span to read for hours, furthermore I already struggle with staring </a:t>
            </a:r>
          </a:p>
          <a:p>
            <a:r>
              <a:rPr lang="en-US" sz="1800" dirty="0"/>
              <a:t>at a screen too many hours of the day. </a:t>
            </a:r>
          </a:p>
          <a:p>
            <a:endParaRPr lang="en-US" sz="1800" dirty="0"/>
          </a:p>
          <a:p>
            <a:r>
              <a:rPr lang="en-US" sz="1800" dirty="0"/>
              <a:t>Not enough time to do both and the synchronous sessions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AF9489-52AC-7A4C-B2C8-C4A7DAF2B3A7}"/>
              </a:ext>
            </a:extLst>
          </p:cNvPr>
          <p:cNvSpPr txBox="1"/>
          <p:nvPr/>
        </p:nvSpPr>
        <p:spPr>
          <a:xfrm>
            <a:off x="190500" y="88404"/>
            <a:ext cx="8763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hangingPunct="1"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Reading was usually the first to go to help maintain student mental health.</a:t>
            </a:r>
          </a:p>
        </p:txBody>
      </p:sp>
    </p:spTree>
    <p:extLst>
      <p:ext uri="{BB962C8B-B14F-4D97-AF65-F5344CB8AC3E}">
        <p14:creationId xmlns:p14="http://schemas.microsoft.com/office/powerpoint/2010/main" val="2200487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CAFD42-464F-C740-B03A-048B9AE00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964" y="720541"/>
            <a:ext cx="9166964" cy="4057317"/>
          </a:xfrm>
          <a:prstGeom prst="rect">
            <a:avLst/>
          </a:prstGeom>
        </p:spPr>
      </p:pic>
      <p:sp>
        <p:nvSpPr>
          <p:cNvPr id="10" name="Right Bracket 9">
            <a:extLst>
              <a:ext uri="{FF2B5EF4-FFF2-40B4-BE49-F238E27FC236}">
                <a16:creationId xmlns:a16="http://schemas.microsoft.com/office/drawing/2014/main" id="{1ACA8600-4E2E-9041-95FC-07A6DBB0229B}"/>
              </a:ext>
            </a:extLst>
          </p:cNvPr>
          <p:cNvSpPr/>
          <p:nvPr/>
        </p:nvSpPr>
        <p:spPr>
          <a:xfrm>
            <a:off x="7174635" y="1685434"/>
            <a:ext cx="228600" cy="1066800"/>
          </a:xfrm>
          <a:prstGeom prst="rightBracke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B30DD4-0000-6A4C-B40E-33E683484E69}"/>
              </a:ext>
            </a:extLst>
          </p:cNvPr>
          <p:cNvSpPr txBox="1"/>
          <p:nvPr/>
        </p:nvSpPr>
        <p:spPr>
          <a:xfrm>
            <a:off x="7403235" y="1957224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51%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570644-511F-224C-A350-AB7B5E767731}"/>
              </a:ext>
            </a:extLst>
          </p:cNvPr>
          <p:cNvSpPr txBox="1"/>
          <p:nvPr/>
        </p:nvSpPr>
        <p:spPr>
          <a:xfrm>
            <a:off x="6782071" y="3938752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32 responses of 68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465A4B-860B-E34E-ABCB-C5249C30D5F9}"/>
              </a:ext>
            </a:extLst>
          </p:cNvPr>
          <p:cNvSpPr txBox="1"/>
          <p:nvPr/>
        </p:nvSpPr>
        <p:spPr>
          <a:xfrm>
            <a:off x="1025431" y="4774168"/>
            <a:ext cx="811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EART30310 Project Management and Professional Development, 2020–2021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C13AE5-C1E7-6C43-B57C-CF9D4EC9D83A}"/>
              </a:ext>
            </a:extLst>
          </p:cNvPr>
          <p:cNvSpPr txBox="1"/>
          <p:nvPr/>
        </p:nvSpPr>
        <p:spPr>
          <a:xfrm>
            <a:off x="190500" y="88404"/>
            <a:ext cx="876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hangingPunct="1"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Best result of the year!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A545F-A03E-864E-9D56-23D7801DD122}"/>
              </a:ext>
            </a:extLst>
          </p:cNvPr>
          <p:cNvSpPr txBox="1"/>
          <p:nvPr/>
        </p:nvSpPr>
        <p:spPr>
          <a:xfrm>
            <a:off x="85484" y="1809750"/>
            <a:ext cx="1188595" cy="3517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>
              <a:lnSpc>
                <a:spcPts val="1040"/>
              </a:lnSpc>
            </a:pPr>
            <a:r>
              <a:rPr lang="en-US" sz="1200" dirty="0"/>
              <a:t>Well above my</a:t>
            </a:r>
          </a:p>
          <a:p>
            <a:pPr algn="r">
              <a:lnSpc>
                <a:spcPts val="1040"/>
              </a:lnSpc>
            </a:pPr>
            <a:r>
              <a:rPr lang="en-US" sz="1200" dirty="0"/>
              <a:t>expectations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420136-F003-CC40-ABC5-31163B3BBED1}"/>
              </a:ext>
            </a:extLst>
          </p:cNvPr>
          <p:cNvSpPr txBox="1"/>
          <p:nvPr/>
        </p:nvSpPr>
        <p:spPr>
          <a:xfrm>
            <a:off x="201775" y="2397437"/>
            <a:ext cx="1045479" cy="3517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>
              <a:lnSpc>
                <a:spcPts val="1040"/>
              </a:lnSpc>
            </a:pPr>
            <a:r>
              <a:rPr lang="en-US" sz="1200" dirty="0"/>
              <a:t>Above my</a:t>
            </a:r>
          </a:p>
          <a:p>
            <a:pPr algn="r">
              <a:lnSpc>
                <a:spcPts val="1040"/>
              </a:lnSpc>
            </a:pPr>
            <a:r>
              <a:rPr lang="en-US" sz="1200" dirty="0"/>
              <a:t>expectations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41F7C4-B3C8-F04D-BCCE-3A7DB832A98D}"/>
              </a:ext>
            </a:extLst>
          </p:cNvPr>
          <p:cNvSpPr txBox="1"/>
          <p:nvPr/>
        </p:nvSpPr>
        <p:spPr>
          <a:xfrm>
            <a:off x="198120" y="2898366"/>
            <a:ext cx="1045479" cy="3517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>
              <a:lnSpc>
                <a:spcPts val="1040"/>
              </a:lnSpc>
            </a:pPr>
            <a:r>
              <a:rPr lang="en-US" sz="1200" dirty="0"/>
              <a:t>At my</a:t>
            </a:r>
          </a:p>
          <a:p>
            <a:pPr algn="r">
              <a:lnSpc>
                <a:spcPts val="1040"/>
              </a:lnSpc>
            </a:pPr>
            <a:r>
              <a:rPr lang="en-US" sz="1200" dirty="0"/>
              <a:t>expectations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9A3992-85F2-FB45-9AFF-1C059D68E97B}"/>
              </a:ext>
            </a:extLst>
          </p:cNvPr>
          <p:cNvSpPr txBox="1"/>
          <p:nvPr/>
        </p:nvSpPr>
        <p:spPr>
          <a:xfrm>
            <a:off x="198119" y="3484504"/>
            <a:ext cx="1045479" cy="3517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>
              <a:lnSpc>
                <a:spcPts val="1040"/>
              </a:lnSpc>
            </a:pPr>
            <a:r>
              <a:rPr lang="en-US" sz="1200" dirty="0"/>
              <a:t>Below my</a:t>
            </a:r>
          </a:p>
          <a:p>
            <a:pPr algn="r">
              <a:lnSpc>
                <a:spcPts val="1040"/>
              </a:lnSpc>
            </a:pPr>
            <a:r>
              <a:rPr lang="en-US" sz="1200" dirty="0"/>
              <a:t>expectations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8A03F6-EACD-4E4D-AFB3-2686F981271E}"/>
              </a:ext>
            </a:extLst>
          </p:cNvPr>
          <p:cNvSpPr txBox="1"/>
          <p:nvPr/>
        </p:nvSpPr>
        <p:spPr>
          <a:xfrm>
            <a:off x="103117" y="4007681"/>
            <a:ext cx="1170962" cy="3517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>
              <a:lnSpc>
                <a:spcPts val="1040"/>
              </a:lnSpc>
            </a:pPr>
            <a:r>
              <a:rPr lang="en-US" sz="1200" dirty="0"/>
              <a:t>Well below my</a:t>
            </a:r>
          </a:p>
          <a:p>
            <a:pPr algn="r">
              <a:lnSpc>
                <a:spcPts val="1040"/>
              </a:lnSpc>
            </a:pPr>
            <a:r>
              <a:rPr lang="en-US" sz="1200" dirty="0"/>
              <a:t>expectations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3091A9-F37B-9147-AC0A-A2192AA7EB46}"/>
              </a:ext>
            </a:extLst>
          </p:cNvPr>
          <p:cNvSpPr txBox="1"/>
          <p:nvPr/>
        </p:nvSpPr>
        <p:spPr>
          <a:xfrm>
            <a:off x="3123112" y="4408526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2D94EA-E6A9-0546-933A-671F2759AE61}"/>
              </a:ext>
            </a:extLst>
          </p:cNvPr>
          <p:cNvSpPr txBox="1"/>
          <p:nvPr/>
        </p:nvSpPr>
        <p:spPr>
          <a:xfrm>
            <a:off x="4933279" y="4409815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137D83-3ADF-8F41-A04C-B8D9881A1EE5}"/>
              </a:ext>
            </a:extLst>
          </p:cNvPr>
          <p:cNvSpPr txBox="1"/>
          <p:nvPr/>
        </p:nvSpPr>
        <p:spPr>
          <a:xfrm>
            <a:off x="6861729" y="4408526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DFE91D-655E-7D49-BB6B-FFBE9EEDCA01}"/>
              </a:ext>
            </a:extLst>
          </p:cNvPr>
          <p:cNvSpPr txBox="1"/>
          <p:nvPr/>
        </p:nvSpPr>
        <p:spPr>
          <a:xfrm>
            <a:off x="1138403" y="4400550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39049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7570644-511F-224C-A350-AB7B5E767731}"/>
              </a:ext>
            </a:extLst>
          </p:cNvPr>
          <p:cNvSpPr txBox="1"/>
          <p:nvPr/>
        </p:nvSpPr>
        <p:spPr>
          <a:xfrm>
            <a:off x="6782071" y="3938752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32 responses of 68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465A4B-860B-E34E-ABCB-C5249C30D5F9}"/>
              </a:ext>
            </a:extLst>
          </p:cNvPr>
          <p:cNvSpPr txBox="1"/>
          <p:nvPr/>
        </p:nvSpPr>
        <p:spPr>
          <a:xfrm>
            <a:off x="1025431" y="4774168"/>
            <a:ext cx="811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EART30310 Project Management and Professional Development, 2020–2021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C13AE5-C1E7-6C43-B57C-CF9D4EC9D83A}"/>
              </a:ext>
            </a:extLst>
          </p:cNvPr>
          <p:cNvSpPr txBox="1"/>
          <p:nvPr/>
        </p:nvSpPr>
        <p:spPr>
          <a:xfrm>
            <a:off x="190500" y="88404"/>
            <a:ext cx="876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hangingPunct="1"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Best result of the year!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E243D6-950F-6742-AA20-4E9F179B0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" y="0"/>
            <a:ext cx="9144000" cy="11667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D5A1F4-DCFC-6142-83FB-9D29CF899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" y="1385762"/>
            <a:ext cx="9277087" cy="33884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348D82-B223-D24D-852B-752075600EA4}"/>
              </a:ext>
            </a:extLst>
          </p:cNvPr>
          <p:cNvSpPr/>
          <p:nvPr/>
        </p:nvSpPr>
        <p:spPr>
          <a:xfrm>
            <a:off x="0" y="3333750"/>
            <a:ext cx="1524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3E7F0E-1454-B044-BA32-DAB83D231744}"/>
              </a:ext>
            </a:extLst>
          </p:cNvPr>
          <p:cNvSpPr/>
          <p:nvPr/>
        </p:nvSpPr>
        <p:spPr>
          <a:xfrm>
            <a:off x="0" y="3863986"/>
            <a:ext cx="4343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4E5294-D766-0D44-A0DD-EC898C64E80E}"/>
              </a:ext>
            </a:extLst>
          </p:cNvPr>
          <p:cNvSpPr/>
          <p:nvPr/>
        </p:nvSpPr>
        <p:spPr>
          <a:xfrm>
            <a:off x="26126" y="4405108"/>
            <a:ext cx="1802674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3F4B66-E1AD-7042-B1EA-95E11CCFF698}"/>
              </a:ext>
            </a:extLst>
          </p:cNvPr>
          <p:cNvSpPr/>
          <p:nvPr/>
        </p:nvSpPr>
        <p:spPr>
          <a:xfrm>
            <a:off x="7337516" y="1480451"/>
            <a:ext cx="1935761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DBA99-5E67-A848-9A38-01FFC6B12870}"/>
              </a:ext>
            </a:extLst>
          </p:cNvPr>
          <p:cNvSpPr/>
          <p:nvPr/>
        </p:nvSpPr>
        <p:spPr>
          <a:xfrm>
            <a:off x="-152400" y="1712583"/>
            <a:ext cx="2438399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52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F7C5C-73B7-E947-B7AF-029C04E76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685799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latin typeface="Helvetica" pitchFamily="2" charset="0"/>
              </a:rPr>
              <a:t>Side Benefits!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0C0F6-AEBC-D345-A8D5-946D7659B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324207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Quotes for Teaching Excellence Awards and HEA Fellowship applications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  <a:p>
            <a:pPr marL="0" indent="0" eaLnBrk="1" hangingPunct="1">
              <a:buNone/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Students appreciate knowing that the </a:t>
            </a:r>
          </a:p>
          <a:p>
            <a:pPr marL="0" indent="0" eaLnBrk="1" hangingPunct="1">
              <a:buNone/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instructor cares about improving the course</a:t>
            </a:r>
            <a:endParaRPr lang="en-US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64347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85750"/>
            <a:ext cx="84582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hangingPunct="1"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Feedback on your teaching is more than just UEQs.</a:t>
            </a:r>
          </a:p>
          <a:p>
            <a:pPr defTabSz="457200" eaLnBrk="1" hangingPunct="1">
              <a:defRPr/>
            </a:pPr>
            <a:endParaRPr lang="en-US" sz="1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  <a:p>
            <a:pPr defTabSz="457200" eaLnBrk="1" hangingPunct="1">
              <a:defRPr/>
            </a:pPr>
            <a:endParaRPr lang="en-US" sz="1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  <a:p>
            <a:pPr defTabSz="457200" eaLnBrk="1" hangingPunct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Personalized surveys delivered in person: </a:t>
            </a:r>
          </a:p>
          <a:p>
            <a:pPr defTabSz="457200" eaLnBrk="1" hangingPunct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	More insight into my teaching</a:t>
            </a:r>
          </a:p>
          <a:p>
            <a:pPr defTabSz="457200" eaLnBrk="1" hangingPunct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	Better response rate</a:t>
            </a:r>
          </a:p>
          <a:p>
            <a:pPr defTabSz="457200" eaLnBrk="1" hangingPunct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	More detailed written responses	</a:t>
            </a:r>
          </a:p>
          <a:p>
            <a:pPr defTabSz="457200" eaLnBrk="1" hangingPunct="1">
              <a:defRPr/>
            </a:pP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  <a:p>
            <a:pPr defTabSz="457200" eaLnBrk="1" hangingPunct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Focus groups add </a:t>
            </a:r>
            <a:r>
              <a:rPr lang="en-US"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further information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  <a:p>
            <a:pPr defTabSz="457200" eaLnBrk="1" hangingPunct="1">
              <a:defRPr/>
            </a:pP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  <a:p>
            <a:pPr defTabSz="457200" eaLnBrk="1" hangingPunct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Students recognize effort you’re putting in to improve their experience.</a:t>
            </a:r>
          </a:p>
          <a:p>
            <a:pPr defTabSz="457200" eaLnBrk="1" hangingPunct="1">
              <a:defRPr/>
            </a:pP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  <a:p>
            <a:pPr defTabSz="457200" eaLnBrk="1" hangingPunct="1">
              <a:defRPr/>
            </a:pP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  <a:p>
            <a:pPr defTabSz="457200" eaLnBrk="1" hangingPunct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Contact me for examples: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David.Schultz@manchester.ac.uk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. </a:t>
            </a:r>
            <a:endParaRPr lang="en-US" sz="32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0973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09550"/>
            <a:ext cx="8686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hangingPunct="1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Many current UEQ questions are unsuitable for me to improve my teaching. (2)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B9F350-B5ED-2744-BC8B-4248F1BB12DB}"/>
              </a:ext>
            </a:extLst>
          </p:cNvPr>
          <p:cNvSpPr txBox="1"/>
          <p:nvPr/>
        </p:nvSpPr>
        <p:spPr>
          <a:xfrm>
            <a:off x="533400" y="1809750"/>
            <a:ext cx="44133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“This unit was well </a:t>
            </a:r>
            <a:r>
              <a:rPr lang="en-US" dirty="0" err="1">
                <a:solidFill>
                  <a:schemeClr val="bg1"/>
                </a:solidFill>
              </a:rPr>
              <a:t>organised</a:t>
            </a:r>
            <a:r>
              <a:rPr lang="en-US" dirty="0">
                <a:solidFill>
                  <a:schemeClr val="bg1"/>
                </a:solidFill>
              </a:rPr>
              <a:t>.” 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C3A6C8B9-A20D-E84F-88D4-079EF41DB452}"/>
              </a:ext>
            </a:extLst>
          </p:cNvPr>
          <p:cNvSpPr/>
          <p:nvPr/>
        </p:nvSpPr>
        <p:spPr>
          <a:xfrm>
            <a:off x="3657600" y="2629079"/>
            <a:ext cx="304800" cy="7620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3FA90B-D594-0448-ABF3-E85860D24120}"/>
              </a:ext>
            </a:extLst>
          </p:cNvPr>
          <p:cNvSpPr txBox="1"/>
          <p:nvPr/>
        </p:nvSpPr>
        <p:spPr>
          <a:xfrm>
            <a:off x="850401" y="3533061"/>
            <a:ext cx="5919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Many factors affect the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organisation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—many are outside of my control.</a:t>
            </a:r>
          </a:p>
        </p:txBody>
      </p:sp>
    </p:spTree>
    <p:extLst>
      <p:ext uri="{BB962C8B-B14F-4D97-AF65-F5344CB8AC3E}">
        <p14:creationId xmlns:p14="http://schemas.microsoft.com/office/powerpoint/2010/main" val="409045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224486"/>
            <a:ext cx="8458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hangingPunct="1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Since 2010, I have created and administered my own end-of-semester evaluations.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E849CB-F572-9C49-9F5D-96452909D311}"/>
              </a:ext>
            </a:extLst>
          </p:cNvPr>
          <p:cNvSpPr txBox="1"/>
          <p:nvPr/>
        </p:nvSpPr>
        <p:spPr>
          <a:xfrm>
            <a:off x="0" y="2040679"/>
            <a:ext cx="4076700" cy="23083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 defTabSz="457200" eaLnBrk="1" hangingPunct="1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my own tailored questions</a:t>
            </a:r>
          </a:p>
          <a:p>
            <a:pPr marL="342900" indent="-342900" algn="r" defTabSz="4572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  <a:p>
            <a:pPr algn="r" defTabSz="457200" eaLnBrk="1" hangingPunct="1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during last lecture</a:t>
            </a:r>
          </a:p>
          <a:p>
            <a:pPr marL="342900" indent="-342900" algn="r" defTabSz="4572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  <a:p>
            <a:pPr algn="r" defTabSz="457200" eaLnBrk="1" hangingPunct="1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on paper</a:t>
            </a:r>
          </a:p>
          <a:p>
            <a:pPr algn="r"/>
            <a:endParaRPr lang="en-US" dirty="0"/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D4AA8B96-F2E2-EF47-B7AB-80557F73B4AC}"/>
              </a:ext>
            </a:extLst>
          </p:cNvPr>
          <p:cNvSpPr/>
          <p:nvPr/>
        </p:nvSpPr>
        <p:spPr>
          <a:xfrm>
            <a:off x="4305300" y="2621109"/>
            <a:ext cx="457200" cy="685800"/>
          </a:xfrm>
          <a:prstGeom prst="up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014D3-5B65-E941-9183-9E1F31EA7CDC}"/>
              </a:ext>
            </a:extLst>
          </p:cNvPr>
          <p:cNvSpPr txBox="1"/>
          <p:nvPr/>
        </p:nvSpPr>
        <p:spPr>
          <a:xfrm>
            <a:off x="4896650" y="2733176"/>
            <a:ext cx="3490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response rate (70–90%)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2EB3703B-7B0E-C541-991A-05D100BAE0CF}"/>
              </a:ext>
            </a:extLst>
          </p:cNvPr>
          <p:cNvSpPr/>
          <p:nvPr/>
        </p:nvSpPr>
        <p:spPr>
          <a:xfrm>
            <a:off x="4305300" y="3418976"/>
            <a:ext cx="457200" cy="685800"/>
          </a:xfrm>
          <a:prstGeom prst="up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55499-B476-0146-B299-D96509B62B43}"/>
              </a:ext>
            </a:extLst>
          </p:cNvPr>
          <p:cNvSpPr txBox="1"/>
          <p:nvPr/>
        </p:nvSpPr>
        <p:spPr>
          <a:xfrm>
            <a:off x="4896650" y="3531043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written feedback</a:t>
            </a:r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2C52137F-E11F-DE4F-AE26-3FB6E36E3A43}"/>
              </a:ext>
            </a:extLst>
          </p:cNvPr>
          <p:cNvSpPr/>
          <p:nvPr/>
        </p:nvSpPr>
        <p:spPr>
          <a:xfrm>
            <a:off x="4305300" y="1809750"/>
            <a:ext cx="457200" cy="685800"/>
          </a:xfrm>
          <a:prstGeom prst="up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1CB851-2DDF-994C-8422-73DD8C7D28FD}"/>
              </a:ext>
            </a:extLst>
          </p:cNvPr>
          <p:cNvSpPr txBox="1"/>
          <p:nvPr/>
        </p:nvSpPr>
        <p:spPr>
          <a:xfrm>
            <a:off x="4918421" y="2033885"/>
            <a:ext cx="403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information for improvement</a:t>
            </a:r>
          </a:p>
        </p:txBody>
      </p:sp>
    </p:spTree>
    <p:extLst>
      <p:ext uri="{BB962C8B-B14F-4D97-AF65-F5344CB8AC3E}">
        <p14:creationId xmlns:p14="http://schemas.microsoft.com/office/powerpoint/2010/main" val="317777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8041822-6EA3-824D-B21E-0EE8873D1B36}"/>
              </a:ext>
            </a:extLst>
          </p:cNvPr>
          <p:cNvGrpSpPr/>
          <p:nvPr/>
        </p:nvGrpSpPr>
        <p:grpSpPr>
          <a:xfrm>
            <a:off x="793791" y="0"/>
            <a:ext cx="3534319" cy="5143500"/>
            <a:chOff x="0" y="0"/>
            <a:chExt cx="3534319" cy="51435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236A433-0D93-CF4A-B16A-2D23E72F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534319" cy="51435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7E6B1F-7307-6246-8752-D97FD232752E}"/>
                </a:ext>
              </a:extLst>
            </p:cNvPr>
            <p:cNvSpPr txBox="1"/>
            <p:nvPr/>
          </p:nvSpPr>
          <p:spPr>
            <a:xfrm>
              <a:off x="990600" y="1962150"/>
              <a:ext cx="1811714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Likert-Scale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Questions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692EC2-36D4-9348-8CEB-4A3EAEC1F368}"/>
              </a:ext>
            </a:extLst>
          </p:cNvPr>
          <p:cNvGrpSpPr/>
          <p:nvPr/>
        </p:nvGrpSpPr>
        <p:grpSpPr>
          <a:xfrm>
            <a:off x="4800600" y="-19050"/>
            <a:ext cx="3648297" cy="5143500"/>
            <a:chOff x="5487820" y="0"/>
            <a:chExt cx="3648297" cy="51435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E3B607A-CC02-D447-826A-6E8646610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7820" y="0"/>
              <a:ext cx="3648297" cy="51435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3A6DDF-0A69-2E4C-A6F3-E49334C988A3}"/>
                </a:ext>
              </a:extLst>
            </p:cNvPr>
            <p:cNvSpPr txBox="1"/>
            <p:nvPr/>
          </p:nvSpPr>
          <p:spPr>
            <a:xfrm>
              <a:off x="6532537" y="742950"/>
              <a:ext cx="231024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Multiple-Choice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2EEBD2-DE1B-A64C-BD03-1C79048CFB05}"/>
                </a:ext>
              </a:extLst>
            </p:cNvPr>
            <p:cNvSpPr txBox="1"/>
            <p:nvPr/>
          </p:nvSpPr>
          <p:spPr>
            <a:xfrm>
              <a:off x="6737600" y="3257550"/>
              <a:ext cx="1484253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Free-Text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672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3383E1-EE5D-3747-A857-AEC1040A5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5193"/>
            <a:ext cx="9144000" cy="27531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32CC46-E124-4940-847B-DC66D1248F68}"/>
              </a:ext>
            </a:extLst>
          </p:cNvPr>
          <p:cNvSpPr txBox="1"/>
          <p:nvPr/>
        </p:nvSpPr>
        <p:spPr>
          <a:xfrm>
            <a:off x="228600" y="285750"/>
            <a:ext cx="8686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hangingPunct="1"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Questions help me judge course content and delivery.</a:t>
            </a:r>
          </a:p>
        </p:txBody>
      </p:sp>
    </p:spTree>
    <p:extLst>
      <p:ext uri="{BB962C8B-B14F-4D97-AF65-F5344CB8AC3E}">
        <p14:creationId xmlns:p14="http://schemas.microsoft.com/office/powerpoint/2010/main" val="95646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3-02 at 10.11.07 AM.png">
            <a:extLst>
              <a:ext uri="{FF2B5EF4-FFF2-40B4-BE49-F238E27FC236}">
                <a16:creationId xmlns:a16="http://schemas.microsoft.com/office/drawing/2014/main" id="{D6B5D551-C9A0-9B42-AA30-091A63943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950"/>
            <a:ext cx="9144000" cy="27403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523B64-2495-F547-9BE0-96F932EB8E9C}"/>
              </a:ext>
            </a:extLst>
          </p:cNvPr>
          <p:cNvSpPr txBox="1"/>
          <p:nvPr/>
        </p:nvSpPr>
        <p:spPr>
          <a:xfrm>
            <a:off x="5129240" y="4774168"/>
            <a:ext cx="401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EART10111 Planet Earth, 2016–2017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B47EE-6219-4744-A6A6-B6DC58385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5193"/>
            <a:ext cx="9144000" cy="2753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19B1C5-7880-1745-ADEF-FF1DB6F06B3A}"/>
              </a:ext>
            </a:extLst>
          </p:cNvPr>
          <p:cNvSpPr txBox="1"/>
          <p:nvPr/>
        </p:nvSpPr>
        <p:spPr>
          <a:xfrm>
            <a:off x="6781800" y="180975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986780-C30C-E740-9846-C50962861D65}"/>
              </a:ext>
            </a:extLst>
          </p:cNvPr>
          <p:cNvSpPr txBox="1"/>
          <p:nvPr/>
        </p:nvSpPr>
        <p:spPr>
          <a:xfrm>
            <a:off x="7543800" y="18151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DF7784-EA14-5844-A961-95C0D6A717F4}"/>
              </a:ext>
            </a:extLst>
          </p:cNvPr>
          <p:cNvSpPr txBox="1"/>
          <p:nvPr/>
        </p:nvSpPr>
        <p:spPr>
          <a:xfrm>
            <a:off x="8352640" y="181775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65887C-7268-0343-96BC-D98DCCA0D123}"/>
              </a:ext>
            </a:extLst>
          </p:cNvPr>
          <p:cNvSpPr txBox="1"/>
          <p:nvPr/>
        </p:nvSpPr>
        <p:spPr>
          <a:xfrm>
            <a:off x="7472467" y="205895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00D5E4-2A84-9947-AA07-72517555EBCE}"/>
              </a:ext>
            </a:extLst>
          </p:cNvPr>
          <p:cNvSpPr txBox="1"/>
          <p:nvPr/>
        </p:nvSpPr>
        <p:spPr>
          <a:xfrm>
            <a:off x="8343900" y="20890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CE8869-0C2E-C747-A3A0-E1802F8F25D9}"/>
              </a:ext>
            </a:extLst>
          </p:cNvPr>
          <p:cNvSpPr txBox="1"/>
          <p:nvPr/>
        </p:nvSpPr>
        <p:spPr>
          <a:xfrm>
            <a:off x="6764701" y="205179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A28D70-0A3A-FB42-85BD-C4F23EB55B55}"/>
              </a:ext>
            </a:extLst>
          </p:cNvPr>
          <p:cNvSpPr txBox="1"/>
          <p:nvPr/>
        </p:nvSpPr>
        <p:spPr>
          <a:xfrm>
            <a:off x="5838840" y="203685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FA9258-E3BC-5A48-A4D1-E614B4DAEA5B}"/>
              </a:ext>
            </a:extLst>
          </p:cNvPr>
          <p:cNvSpPr txBox="1"/>
          <p:nvPr/>
        </p:nvSpPr>
        <p:spPr>
          <a:xfrm>
            <a:off x="7472467" y="237169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FA9FFC-40AA-E04F-AA3F-680D211FE250}"/>
              </a:ext>
            </a:extLst>
          </p:cNvPr>
          <p:cNvSpPr txBox="1"/>
          <p:nvPr/>
        </p:nvSpPr>
        <p:spPr>
          <a:xfrm>
            <a:off x="6764701" y="237169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E56A7D-7821-B64F-B934-92E0148DCD10}"/>
              </a:ext>
            </a:extLst>
          </p:cNvPr>
          <p:cNvSpPr txBox="1"/>
          <p:nvPr/>
        </p:nvSpPr>
        <p:spPr>
          <a:xfrm>
            <a:off x="8352640" y="235873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A7821F-B4E4-B447-AB8C-8DC774E8E1E5}"/>
              </a:ext>
            </a:extLst>
          </p:cNvPr>
          <p:cNvSpPr txBox="1"/>
          <p:nvPr/>
        </p:nvSpPr>
        <p:spPr>
          <a:xfrm>
            <a:off x="5973341" y="23777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BD84E1-5CB8-A04D-B790-FBEBD810F7AE}"/>
              </a:ext>
            </a:extLst>
          </p:cNvPr>
          <p:cNvSpPr txBox="1"/>
          <p:nvPr/>
        </p:nvSpPr>
        <p:spPr>
          <a:xfrm>
            <a:off x="6764701" y="304668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59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33D190-3445-3543-A757-F8DDFAA66937}"/>
              </a:ext>
            </a:extLst>
          </p:cNvPr>
          <p:cNvSpPr txBox="1"/>
          <p:nvPr/>
        </p:nvSpPr>
        <p:spPr>
          <a:xfrm>
            <a:off x="7484350" y="305206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7857AC-8043-9C4E-9A9C-C3B540122FE1}"/>
              </a:ext>
            </a:extLst>
          </p:cNvPr>
          <p:cNvSpPr txBox="1"/>
          <p:nvPr/>
        </p:nvSpPr>
        <p:spPr>
          <a:xfrm>
            <a:off x="8343900" y="306146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693807-73E9-B246-986C-ACBCC51F4485}"/>
              </a:ext>
            </a:extLst>
          </p:cNvPr>
          <p:cNvSpPr txBox="1"/>
          <p:nvPr/>
        </p:nvSpPr>
        <p:spPr>
          <a:xfrm>
            <a:off x="7520645" y="3604346"/>
            <a:ext cx="470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2C98DD-8B27-EB4D-8FFA-CE3B758F000D}"/>
              </a:ext>
            </a:extLst>
          </p:cNvPr>
          <p:cNvSpPr txBox="1"/>
          <p:nvPr/>
        </p:nvSpPr>
        <p:spPr>
          <a:xfrm>
            <a:off x="5997266" y="357627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A8A296-3481-B64D-AF81-500B0D50E03E}"/>
              </a:ext>
            </a:extLst>
          </p:cNvPr>
          <p:cNvSpPr txBox="1"/>
          <p:nvPr/>
        </p:nvSpPr>
        <p:spPr>
          <a:xfrm>
            <a:off x="6764701" y="359766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58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D4C5160-8FD0-3F49-B8C3-7B0215F9807F}"/>
              </a:ext>
            </a:extLst>
          </p:cNvPr>
          <p:cNvSpPr/>
          <p:nvPr/>
        </p:nvSpPr>
        <p:spPr>
          <a:xfrm>
            <a:off x="6618436" y="1856774"/>
            <a:ext cx="1551518" cy="30096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8C7312-83FA-FF46-9F66-3AC880BA8AE4}"/>
              </a:ext>
            </a:extLst>
          </p:cNvPr>
          <p:cNvSpPr/>
          <p:nvPr/>
        </p:nvSpPr>
        <p:spPr>
          <a:xfrm>
            <a:off x="6629322" y="3062305"/>
            <a:ext cx="1551518" cy="34630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E01F62-1351-0247-B52B-66B5C663D4C3}"/>
              </a:ext>
            </a:extLst>
          </p:cNvPr>
          <p:cNvSpPr/>
          <p:nvPr/>
        </p:nvSpPr>
        <p:spPr>
          <a:xfrm>
            <a:off x="6553200" y="3614011"/>
            <a:ext cx="1627640" cy="34630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8979B8-3867-864F-B163-FB99D4D3925E}"/>
              </a:ext>
            </a:extLst>
          </p:cNvPr>
          <p:cNvSpPr txBox="1"/>
          <p:nvPr/>
        </p:nvSpPr>
        <p:spPr>
          <a:xfrm>
            <a:off x="221774" y="272784"/>
            <a:ext cx="8458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hangingPunct="1"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I aim to skew slightly hard, fast, and too much.</a:t>
            </a:r>
          </a:p>
        </p:txBody>
      </p:sp>
    </p:spTree>
    <p:extLst>
      <p:ext uri="{BB962C8B-B14F-4D97-AF65-F5344CB8AC3E}">
        <p14:creationId xmlns:p14="http://schemas.microsoft.com/office/powerpoint/2010/main" val="845867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3-02 at 10.11.07 AM.png">
            <a:extLst>
              <a:ext uri="{FF2B5EF4-FFF2-40B4-BE49-F238E27FC236}">
                <a16:creationId xmlns:a16="http://schemas.microsoft.com/office/drawing/2014/main" id="{D6B5D551-C9A0-9B42-AA30-091A63943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950"/>
            <a:ext cx="9144000" cy="27403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523B64-2495-F547-9BE0-96F932EB8E9C}"/>
              </a:ext>
            </a:extLst>
          </p:cNvPr>
          <p:cNvSpPr txBox="1"/>
          <p:nvPr/>
        </p:nvSpPr>
        <p:spPr>
          <a:xfrm>
            <a:off x="5129240" y="4774168"/>
            <a:ext cx="401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EART10111 Planet Earth, 2016–2017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B47EE-6219-4744-A6A6-B6DC58385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5193"/>
            <a:ext cx="9144000" cy="2753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19B1C5-7880-1745-ADEF-FF1DB6F06B3A}"/>
              </a:ext>
            </a:extLst>
          </p:cNvPr>
          <p:cNvSpPr txBox="1"/>
          <p:nvPr/>
        </p:nvSpPr>
        <p:spPr>
          <a:xfrm>
            <a:off x="6781800" y="180975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986780-C30C-E740-9846-C50962861D65}"/>
              </a:ext>
            </a:extLst>
          </p:cNvPr>
          <p:cNvSpPr txBox="1"/>
          <p:nvPr/>
        </p:nvSpPr>
        <p:spPr>
          <a:xfrm>
            <a:off x="7543800" y="18151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DF7784-EA14-5844-A961-95C0D6A717F4}"/>
              </a:ext>
            </a:extLst>
          </p:cNvPr>
          <p:cNvSpPr txBox="1"/>
          <p:nvPr/>
        </p:nvSpPr>
        <p:spPr>
          <a:xfrm>
            <a:off x="8352640" y="181775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65887C-7268-0343-96BC-D98DCCA0D123}"/>
              </a:ext>
            </a:extLst>
          </p:cNvPr>
          <p:cNvSpPr txBox="1"/>
          <p:nvPr/>
        </p:nvSpPr>
        <p:spPr>
          <a:xfrm>
            <a:off x="7472467" y="205895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00D5E4-2A84-9947-AA07-72517555EBCE}"/>
              </a:ext>
            </a:extLst>
          </p:cNvPr>
          <p:cNvSpPr txBox="1"/>
          <p:nvPr/>
        </p:nvSpPr>
        <p:spPr>
          <a:xfrm>
            <a:off x="8343900" y="20890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CE8869-0C2E-C747-A3A0-E1802F8F25D9}"/>
              </a:ext>
            </a:extLst>
          </p:cNvPr>
          <p:cNvSpPr txBox="1"/>
          <p:nvPr/>
        </p:nvSpPr>
        <p:spPr>
          <a:xfrm>
            <a:off x="6764701" y="205179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A28D70-0A3A-FB42-85BD-C4F23EB55B55}"/>
              </a:ext>
            </a:extLst>
          </p:cNvPr>
          <p:cNvSpPr txBox="1"/>
          <p:nvPr/>
        </p:nvSpPr>
        <p:spPr>
          <a:xfrm>
            <a:off x="5838840" y="203685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FA9258-E3BC-5A48-A4D1-E614B4DAEA5B}"/>
              </a:ext>
            </a:extLst>
          </p:cNvPr>
          <p:cNvSpPr txBox="1"/>
          <p:nvPr/>
        </p:nvSpPr>
        <p:spPr>
          <a:xfrm>
            <a:off x="7472467" y="237169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FA9FFC-40AA-E04F-AA3F-680D211FE250}"/>
              </a:ext>
            </a:extLst>
          </p:cNvPr>
          <p:cNvSpPr txBox="1"/>
          <p:nvPr/>
        </p:nvSpPr>
        <p:spPr>
          <a:xfrm>
            <a:off x="6764701" y="237169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E56A7D-7821-B64F-B934-92E0148DCD10}"/>
              </a:ext>
            </a:extLst>
          </p:cNvPr>
          <p:cNvSpPr txBox="1"/>
          <p:nvPr/>
        </p:nvSpPr>
        <p:spPr>
          <a:xfrm>
            <a:off x="8352640" y="235873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A7821F-B4E4-B447-AB8C-8DC774E8E1E5}"/>
              </a:ext>
            </a:extLst>
          </p:cNvPr>
          <p:cNvSpPr txBox="1"/>
          <p:nvPr/>
        </p:nvSpPr>
        <p:spPr>
          <a:xfrm>
            <a:off x="5973341" y="23777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BD84E1-5CB8-A04D-B790-FBEBD810F7AE}"/>
              </a:ext>
            </a:extLst>
          </p:cNvPr>
          <p:cNvSpPr txBox="1"/>
          <p:nvPr/>
        </p:nvSpPr>
        <p:spPr>
          <a:xfrm>
            <a:off x="6764701" y="304668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59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33D190-3445-3543-A757-F8DDFAA66937}"/>
              </a:ext>
            </a:extLst>
          </p:cNvPr>
          <p:cNvSpPr txBox="1"/>
          <p:nvPr/>
        </p:nvSpPr>
        <p:spPr>
          <a:xfrm>
            <a:off x="7484350" y="305206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7857AC-8043-9C4E-9A9C-C3B540122FE1}"/>
              </a:ext>
            </a:extLst>
          </p:cNvPr>
          <p:cNvSpPr txBox="1"/>
          <p:nvPr/>
        </p:nvSpPr>
        <p:spPr>
          <a:xfrm>
            <a:off x="8343900" y="306146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693807-73E9-B246-986C-ACBCC51F4485}"/>
              </a:ext>
            </a:extLst>
          </p:cNvPr>
          <p:cNvSpPr txBox="1"/>
          <p:nvPr/>
        </p:nvSpPr>
        <p:spPr>
          <a:xfrm>
            <a:off x="7520645" y="3604346"/>
            <a:ext cx="470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2C98DD-8B27-EB4D-8FFA-CE3B758F000D}"/>
              </a:ext>
            </a:extLst>
          </p:cNvPr>
          <p:cNvSpPr txBox="1"/>
          <p:nvPr/>
        </p:nvSpPr>
        <p:spPr>
          <a:xfrm>
            <a:off x="5997266" y="357627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A8A296-3481-B64D-AF81-500B0D50E03E}"/>
              </a:ext>
            </a:extLst>
          </p:cNvPr>
          <p:cNvSpPr txBox="1"/>
          <p:nvPr/>
        </p:nvSpPr>
        <p:spPr>
          <a:xfrm>
            <a:off x="6764701" y="359766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58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98838D-E754-A743-99F4-2FBFFF8B864C}"/>
              </a:ext>
            </a:extLst>
          </p:cNvPr>
          <p:cNvSpPr/>
          <p:nvPr/>
        </p:nvSpPr>
        <p:spPr>
          <a:xfrm>
            <a:off x="5675114" y="2064387"/>
            <a:ext cx="3316486" cy="37258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B073B6-17CB-FA4A-BD73-B6A915E5AC83}"/>
              </a:ext>
            </a:extLst>
          </p:cNvPr>
          <p:cNvSpPr txBox="1"/>
          <p:nvPr/>
        </p:nvSpPr>
        <p:spPr>
          <a:xfrm>
            <a:off x="221774" y="272784"/>
            <a:ext cx="8458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hangingPunct="1"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Diverse student A-levels yield a broad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868756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3-02 at 10.11.07 AM.png">
            <a:extLst>
              <a:ext uri="{FF2B5EF4-FFF2-40B4-BE49-F238E27FC236}">
                <a16:creationId xmlns:a16="http://schemas.microsoft.com/office/drawing/2014/main" id="{D6B5D551-C9A0-9B42-AA30-091A63943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950"/>
            <a:ext cx="9144000" cy="27403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523B64-2495-F547-9BE0-96F932EB8E9C}"/>
              </a:ext>
            </a:extLst>
          </p:cNvPr>
          <p:cNvSpPr txBox="1"/>
          <p:nvPr/>
        </p:nvSpPr>
        <p:spPr>
          <a:xfrm>
            <a:off x="5129240" y="4774168"/>
            <a:ext cx="401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EART10111 Planet Earth, 2016–2017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B47EE-6219-4744-A6A6-B6DC58385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5193"/>
            <a:ext cx="9144000" cy="2753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19B1C5-7880-1745-ADEF-FF1DB6F06B3A}"/>
              </a:ext>
            </a:extLst>
          </p:cNvPr>
          <p:cNvSpPr txBox="1"/>
          <p:nvPr/>
        </p:nvSpPr>
        <p:spPr>
          <a:xfrm>
            <a:off x="6781800" y="180975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986780-C30C-E740-9846-C50962861D65}"/>
              </a:ext>
            </a:extLst>
          </p:cNvPr>
          <p:cNvSpPr txBox="1"/>
          <p:nvPr/>
        </p:nvSpPr>
        <p:spPr>
          <a:xfrm>
            <a:off x="7543800" y="18151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DF7784-EA14-5844-A961-95C0D6A717F4}"/>
              </a:ext>
            </a:extLst>
          </p:cNvPr>
          <p:cNvSpPr txBox="1"/>
          <p:nvPr/>
        </p:nvSpPr>
        <p:spPr>
          <a:xfrm>
            <a:off x="8352640" y="181775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65887C-7268-0343-96BC-D98DCCA0D123}"/>
              </a:ext>
            </a:extLst>
          </p:cNvPr>
          <p:cNvSpPr txBox="1"/>
          <p:nvPr/>
        </p:nvSpPr>
        <p:spPr>
          <a:xfrm>
            <a:off x="7472467" y="205895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00D5E4-2A84-9947-AA07-72517555EBCE}"/>
              </a:ext>
            </a:extLst>
          </p:cNvPr>
          <p:cNvSpPr txBox="1"/>
          <p:nvPr/>
        </p:nvSpPr>
        <p:spPr>
          <a:xfrm>
            <a:off x="8343900" y="20890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CE8869-0C2E-C747-A3A0-E1802F8F25D9}"/>
              </a:ext>
            </a:extLst>
          </p:cNvPr>
          <p:cNvSpPr txBox="1"/>
          <p:nvPr/>
        </p:nvSpPr>
        <p:spPr>
          <a:xfrm>
            <a:off x="6764701" y="205179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A28D70-0A3A-FB42-85BD-C4F23EB55B55}"/>
              </a:ext>
            </a:extLst>
          </p:cNvPr>
          <p:cNvSpPr txBox="1"/>
          <p:nvPr/>
        </p:nvSpPr>
        <p:spPr>
          <a:xfrm>
            <a:off x="5838840" y="203685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FA9258-E3BC-5A48-A4D1-E614B4DAEA5B}"/>
              </a:ext>
            </a:extLst>
          </p:cNvPr>
          <p:cNvSpPr txBox="1"/>
          <p:nvPr/>
        </p:nvSpPr>
        <p:spPr>
          <a:xfrm>
            <a:off x="7472467" y="237169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FA9FFC-40AA-E04F-AA3F-680D211FE250}"/>
              </a:ext>
            </a:extLst>
          </p:cNvPr>
          <p:cNvSpPr txBox="1"/>
          <p:nvPr/>
        </p:nvSpPr>
        <p:spPr>
          <a:xfrm>
            <a:off x="6764701" y="237169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E56A7D-7821-B64F-B934-92E0148DCD10}"/>
              </a:ext>
            </a:extLst>
          </p:cNvPr>
          <p:cNvSpPr txBox="1"/>
          <p:nvPr/>
        </p:nvSpPr>
        <p:spPr>
          <a:xfrm>
            <a:off x="8352640" y="235873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A7821F-B4E4-B447-AB8C-8DC774E8E1E5}"/>
              </a:ext>
            </a:extLst>
          </p:cNvPr>
          <p:cNvSpPr txBox="1"/>
          <p:nvPr/>
        </p:nvSpPr>
        <p:spPr>
          <a:xfrm>
            <a:off x="5973341" y="23777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BD84E1-5CB8-A04D-B790-FBEBD810F7AE}"/>
              </a:ext>
            </a:extLst>
          </p:cNvPr>
          <p:cNvSpPr txBox="1"/>
          <p:nvPr/>
        </p:nvSpPr>
        <p:spPr>
          <a:xfrm>
            <a:off x="6764701" y="304668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59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33D190-3445-3543-A757-F8DDFAA66937}"/>
              </a:ext>
            </a:extLst>
          </p:cNvPr>
          <p:cNvSpPr txBox="1"/>
          <p:nvPr/>
        </p:nvSpPr>
        <p:spPr>
          <a:xfrm>
            <a:off x="7484350" y="305206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7857AC-8043-9C4E-9A9C-C3B540122FE1}"/>
              </a:ext>
            </a:extLst>
          </p:cNvPr>
          <p:cNvSpPr txBox="1"/>
          <p:nvPr/>
        </p:nvSpPr>
        <p:spPr>
          <a:xfrm>
            <a:off x="8343900" y="306146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693807-73E9-B246-986C-ACBCC51F4485}"/>
              </a:ext>
            </a:extLst>
          </p:cNvPr>
          <p:cNvSpPr txBox="1"/>
          <p:nvPr/>
        </p:nvSpPr>
        <p:spPr>
          <a:xfrm>
            <a:off x="7520645" y="3604346"/>
            <a:ext cx="470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2C98DD-8B27-EB4D-8FFA-CE3B758F000D}"/>
              </a:ext>
            </a:extLst>
          </p:cNvPr>
          <p:cNvSpPr txBox="1"/>
          <p:nvPr/>
        </p:nvSpPr>
        <p:spPr>
          <a:xfrm>
            <a:off x="5997266" y="357627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A8A296-3481-B64D-AF81-500B0D50E03E}"/>
              </a:ext>
            </a:extLst>
          </p:cNvPr>
          <p:cNvSpPr txBox="1"/>
          <p:nvPr/>
        </p:nvSpPr>
        <p:spPr>
          <a:xfrm>
            <a:off x="6764701" y="359766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58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98838D-E754-A743-99F4-2FBFFF8B864C}"/>
              </a:ext>
            </a:extLst>
          </p:cNvPr>
          <p:cNvSpPr/>
          <p:nvPr/>
        </p:nvSpPr>
        <p:spPr>
          <a:xfrm>
            <a:off x="6489800" y="2377137"/>
            <a:ext cx="1663600" cy="45866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30C8C7-182D-9843-AABA-7B6AD9E62275}"/>
              </a:ext>
            </a:extLst>
          </p:cNvPr>
          <p:cNvSpPr txBox="1"/>
          <p:nvPr/>
        </p:nvSpPr>
        <p:spPr>
          <a:xfrm>
            <a:off x="221774" y="272784"/>
            <a:ext cx="8458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hangingPunct="1"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Clearly, this assignment was too demanding.</a:t>
            </a:r>
          </a:p>
        </p:txBody>
      </p:sp>
    </p:spTree>
    <p:extLst>
      <p:ext uri="{BB962C8B-B14F-4D97-AF65-F5344CB8AC3E}">
        <p14:creationId xmlns:p14="http://schemas.microsoft.com/office/powerpoint/2010/main" val="737155436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Blank Presentation 8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98:Templates:Blank Presentation</Template>
  <TotalTime>43778</TotalTime>
  <Words>690</Words>
  <Application>Microsoft Macintosh PowerPoint</Application>
  <PresentationFormat>On-screen Show (16:9)</PresentationFormat>
  <Paragraphs>186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Calibri</vt:lpstr>
      <vt:lpstr>Helvetica</vt:lpstr>
      <vt:lpstr>Top Secret</vt:lpstr>
      <vt:lpstr>1_Blank Presentation</vt:lpstr>
      <vt:lpstr>Office Theme</vt:lpstr>
      <vt:lpstr>Getting Feedback from Students:  Why UEQs are Not Effective,  Why I Do My Own, and  What I’ve Learned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Side Benefits!</vt:lpstr>
      <vt:lpstr>PowerPoint Presentation</vt:lpstr>
    </vt:vector>
  </TitlesOfParts>
  <Company>National Severe Storms Laboratory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Skills for Scientists</dc:title>
  <dc:creator>David Schultz</dc:creator>
  <cp:lastModifiedBy>David Schultz</cp:lastModifiedBy>
  <cp:revision>1629</cp:revision>
  <cp:lastPrinted>2020-01-28T10:49:26Z</cp:lastPrinted>
  <dcterms:created xsi:type="dcterms:W3CDTF">2011-02-25T07:42:27Z</dcterms:created>
  <dcterms:modified xsi:type="dcterms:W3CDTF">2021-05-28T13:28:33Z</dcterms:modified>
</cp:coreProperties>
</file>